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59" r:id="rId7"/>
    <p:sldId id="263" r:id="rId8"/>
    <p:sldId id="264" r:id="rId9"/>
    <p:sldId id="265" r:id="rId10"/>
    <p:sldId id="268" r:id="rId11"/>
    <p:sldId id="267" r:id="rId12"/>
    <p:sldId id="266" r:id="rId13"/>
    <p:sldId id="25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5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092FA-6FAE-4853-B37B-75841404264B}" type="datetimeFigureOut">
              <a:rPr lang="en-GB" smtClean="0"/>
              <a:pPr/>
              <a:t>17/11/2014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B1D2C-759B-4025-9BB1-683B40A4A7B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7681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092FA-6FAE-4853-B37B-75841404264B}" type="datetimeFigureOut">
              <a:rPr lang="en-GB" smtClean="0"/>
              <a:pPr/>
              <a:t>17/11/2014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B1D2C-759B-4025-9BB1-683B40A4A7B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6695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092FA-6FAE-4853-B37B-75841404264B}" type="datetimeFigureOut">
              <a:rPr lang="en-GB" smtClean="0"/>
              <a:pPr/>
              <a:t>17/11/2014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B1D2C-759B-4025-9BB1-683B40A4A7B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6869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092FA-6FAE-4853-B37B-75841404264B}" type="datetimeFigureOut">
              <a:rPr lang="en-GB" smtClean="0"/>
              <a:pPr/>
              <a:t>17/11/2014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B1D2C-759B-4025-9BB1-683B40A4A7B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4302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092FA-6FAE-4853-B37B-75841404264B}" type="datetimeFigureOut">
              <a:rPr lang="en-GB" smtClean="0"/>
              <a:pPr/>
              <a:t>17/11/2014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B1D2C-759B-4025-9BB1-683B40A4A7B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8773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092FA-6FAE-4853-B37B-75841404264B}" type="datetimeFigureOut">
              <a:rPr lang="en-GB" smtClean="0"/>
              <a:pPr/>
              <a:t>17/11/2014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B1D2C-759B-4025-9BB1-683B40A4A7B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5757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092FA-6FAE-4853-B37B-75841404264B}" type="datetimeFigureOut">
              <a:rPr lang="en-GB" smtClean="0"/>
              <a:pPr/>
              <a:t>17/11/2014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B1D2C-759B-4025-9BB1-683B40A4A7B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7835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092FA-6FAE-4853-B37B-75841404264B}" type="datetimeFigureOut">
              <a:rPr lang="en-GB" smtClean="0"/>
              <a:pPr/>
              <a:t>17/11/2014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B1D2C-759B-4025-9BB1-683B40A4A7B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4867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092FA-6FAE-4853-B37B-75841404264B}" type="datetimeFigureOut">
              <a:rPr lang="en-GB" smtClean="0"/>
              <a:pPr/>
              <a:t>17/11/2014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B1D2C-759B-4025-9BB1-683B40A4A7B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8833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092FA-6FAE-4853-B37B-75841404264B}" type="datetimeFigureOut">
              <a:rPr lang="en-GB" smtClean="0"/>
              <a:pPr/>
              <a:t>17/11/2014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B1D2C-759B-4025-9BB1-683B40A4A7B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1126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092FA-6FAE-4853-B37B-75841404264B}" type="datetimeFigureOut">
              <a:rPr lang="en-GB" smtClean="0"/>
              <a:pPr/>
              <a:t>17/11/2014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B1D2C-759B-4025-9BB1-683B40A4A7B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6668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9092FA-6FAE-4853-B37B-75841404264B}" type="datetimeFigureOut">
              <a:rPr lang="en-GB" smtClean="0"/>
              <a:pPr/>
              <a:t>17/11/2014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B1D2C-759B-4025-9BB1-683B40A4A7B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8660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507" y="1551431"/>
            <a:ext cx="9698985" cy="28784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21700" y="6223000"/>
            <a:ext cx="34204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Registered charity no. 1107969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92953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30629" y="2374900"/>
            <a:ext cx="5295001" cy="4483100"/>
          </a:xfrm>
          <a:prstGeom prst="rect">
            <a:avLst/>
          </a:prstGeom>
          <a:blipFill dpi="0" rotWithShape="1">
            <a:blip r:embed="rId2" cstate="print">
              <a:alphaModFix amt="2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513702" r="-4002" b="-11640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6259" y="243815"/>
            <a:ext cx="9144000" cy="800529"/>
          </a:xfrm>
        </p:spPr>
        <p:txBody>
          <a:bodyPr>
            <a:normAutofit/>
          </a:bodyPr>
          <a:lstStyle/>
          <a:p>
            <a:r>
              <a:rPr lang="en-GB" sz="4400" b="1" dirty="0" smtClean="0"/>
              <a:t>Monthly support groups</a:t>
            </a:r>
            <a:endParaRPr lang="en-GB" sz="4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4300" y="1303699"/>
            <a:ext cx="9144000" cy="4780230"/>
          </a:xfrm>
        </p:spPr>
        <p:txBody>
          <a:bodyPr>
            <a:noAutofit/>
          </a:bodyPr>
          <a:lstStyle/>
          <a:p>
            <a:endParaRPr lang="en-GB" b="1" i="1" dirty="0" smtClean="0"/>
          </a:p>
          <a:p>
            <a:pPr algn="l"/>
            <a:r>
              <a:rPr lang="en-GB" dirty="0"/>
              <a:t>Every month we will bring parents and volunteers together to get peer support, take part in workshops, and engage with professionals in a different setting.  The meeting format will be flexible but each one is likely to include space for:</a:t>
            </a:r>
          </a:p>
          <a:p>
            <a:pPr lvl="0" algn="l"/>
            <a:r>
              <a:rPr lang="en-GB" dirty="0"/>
              <a:t>Skill sharing </a:t>
            </a:r>
            <a:r>
              <a:rPr lang="en-GB" dirty="0" err="1"/>
              <a:t>e.g</a:t>
            </a:r>
            <a:r>
              <a:rPr lang="en-GB" dirty="0"/>
              <a:t> healthy living, cooking</a:t>
            </a:r>
          </a:p>
          <a:p>
            <a:pPr lvl="0" algn="l"/>
            <a:r>
              <a:rPr lang="en-GB" dirty="0"/>
              <a:t>Workshops e.g. hygiene skills, keeping safe in relationships</a:t>
            </a:r>
          </a:p>
          <a:p>
            <a:pPr lvl="0" algn="l"/>
            <a:r>
              <a:rPr lang="en-GB" dirty="0"/>
              <a:t>Training and learning opportunities for volunteers</a:t>
            </a:r>
          </a:p>
          <a:p>
            <a:pPr lvl="0" algn="l"/>
            <a:r>
              <a:rPr lang="en-GB" dirty="0"/>
              <a:t>Professional speakers</a:t>
            </a:r>
          </a:p>
          <a:p>
            <a:pPr lvl="0" algn="l"/>
            <a:r>
              <a:rPr lang="en-GB" dirty="0"/>
              <a:t>Parenting surgeries where volunteers and parents can ask questions</a:t>
            </a:r>
          </a:p>
          <a:p>
            <a:pPr lvl="0" algn="l"/>
            <a:r>
              <a:rPr lang="en-GB" dirty="0"/>
              <a:t>Peer support, socialising and making new connections (for everyone)</a:t>
            </a:r>
          </a:p>
          <a:p>
            <a:endParaRPr lang="en-GB" b="1" i="1" dirty="0"/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8521700" y="6223000"/>
            <a:ext cx="34204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Registered charity no. 1107969</a:t>
            </a:r>
            <a:endParaRPr lang="en-GB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5156" y="70644"/>
            <a:ext cx="2406968" cy="714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58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30629" y="2374900"/>
            <a:ext cx="5295001" cy="4483100"/>
          </a:xfrm>
          <a:prstGeom prst="rect">
            <a:avLst/>
          </a:prstGeom>
          <a:blipFill dpi="0" rotWithShape="1">
            <a:blip r:embed="rId2" cstate="print">
              <a:alphaModFix amt="2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513702" r="-4002" b="-11640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6259" y="243815"/>
            <a:ext cx="9144000" cy="800529"/>
          </a:xfrm>
        </p:spPr>
        <p:txBody>
          <a:bodyPr>
            <a:normAutofit/>
          </a:bodyPr>
          <a:lstStyle/>
          <a:p>
            <a:r>
              <a:rPr lang="en-GB" sz="4400" b="1" dirty="0" smtClean="0"/>
              <a:t>After the project</a:t>
            </a:r>
            <a:endParaRPr lang="en-GB" sz="4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4300" y="1303699"/>
            <a:ext cx="9144000" cy="4780230"/>
          </a:xfrm>
        </p:spPr>
        <p:txBody>
          <a:bodyPr>
            <a:noAutofit/>
          </a:bodyPr>
          <a:lstStyle/>
          <a:p>
            <a:endParaRPr lang="en-GB" b="1" i="1" dirty="0" smtClean="0"/>
          </a:p>
          <a:p>
            <a:endParaRPr lang="en-GB" b="1" i="1" dirty="0"/>
          </a:p>
          <a:p>
            <a:r>
              <a:rPr lang="en-GB" b="1" i="1" dirty="0" smtClean="0"/>
              <a:t>A </a:t>
            </a:r>
            <a:r>
              <a:rPr lang="en-GB" b="1" i="1" dirty="0"/>
              <a:t>Self-Sufficient Support Framework</a:t>
            </a:r>
          </a:p>
          <a:p>
            <a:pPr lvl="0" algn="l"/>
            <a:r>
              <a:rPr lang="en-GB" dirty="0"/>
              <a:t>Sustainable and self-sufficient relationships between volunteers and </a:t>
            </a:r>
            <a:r>
              <a:rPr lang="en-GB" dirty="0" smtClean="0"/>
              <a:t>parents continuing </a:t>
            </a:r>
            <a:r>
              <a:rPr lang="en-GB" dirty="0"/>
              <a:t>after the project ends</a:t>
            </a:r>
          </a:p>
          <a:p>
            <a:pPr lvl="0" algn="l"/>
            <a:endParaRPr lang="en-GB" dirty="0" smtClean="0"/>
          </a:p>
          <a:p>
            <a:pPr lvl="0" algn="l"/>
            <a:r>
              <a:rPr lang="en-GB" dirty="0" smtClean="0"/>
              <a:t>A </a:t>
            </a:r>
            <a:r>
              <a:rPr lang="en-GB" dirty="0"/>
              <a:t>new self-governing group to continue running monthly meetings for parents and volunteers</a:t>
            </a:r>
          </a:p>
          <a:p>
            <a:pPr lvl="0" algn="l"/>
            <a:endParaRPr lang="en-GB" dirty="0" smtClean="0"/>
          </a:p>
          <a:p>
            <a:pPr lvl="0" algn="l"/>
            <a:r>
              <a:rPr lang="en-GB" dirty="0" smtClean="0"/>
              <a:t>An </a:t>
            </a:r>
            <a:r>
              <a:rPr lang="en-GB" dirty="0"/>
              <a:t>informal network of parents and volunteers to allow them to share their experiences and help others.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8521700" y="6223000"/>
            <a:ext cx="34204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Registered charity no. 1107969</a:t>
            </a:r>
            <a:endParaRPr lang="en-GB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5156" y="70644"/>
            <a:ext cx="2406968" cy="714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79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30629" y="2374900"/>
            <a:ext cx="5295001" cy="4483100"/>
          </a:xfrm>
          <a:prstGeom prst="rect">
            <a:avLst/>
          </a:prstGeom>
          <a:blipFill dpi="0" rotWithShape="1">
            <a:blip r:embed="rId2" cstate="print">
              <a:alphaModFix amt="2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513702" r="-4002" b="-11640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3614" y="398353"/>
            <a:ext cx="9144000" cy="1086416"/>
          </a:xfrm>
        </p:spPr>
        <p:txBody>
          <a:bodyPr>
            <a:normAutofit/>
          </a:bodyPr>
          <a:lstStyle/>
          <a:p>
            <a:r>
              <a:rPr lang="en-GB" sz="5400" b="1" dirty="0" smtClean="0"/>
              <a:t>Sarah’s Story</a:t>
            </a:r>
            <a:endParaRPr lang="en-GB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23372" y="8039477"/>
            <a:ext cx="9419427" cy="1692866"/>
          </a:xfrm>
        </p:spPr>
        <p:txBody>
          <a:bodyPr>
            <a:no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endParaRPr lang="en-GB" sz="4800" dirty="0"/>
          </a:p>
        </p:txBody>
      </p:sp>
      <p:sp>
        <p:nvSpPr>
          <p:cNvPr id="6" name="TextBox 5"/>
          <p:cNvSpPr txBox="1"/>
          <p:nvPr/>
        </p:nvSpPr>
        <p:spPr>
          <a:xfrm>
            <a:off x="8521700" y="6223000"/>
            <a:ext cx="34204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Registered charity no. 1107969</a:t>
            </a:r>
            <a:endParaRPr lang="en-GB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5156" y="70644"/>
            <a:ext cx="2406968" cy="714345"/>
          </a:xfrm>
          <a:prstGeom prst="rect">
            <a:avLst/>
          </a:prstGeom>
        </p:spPr>
      </p:pic>
      <p:pic>
        <p:nvPicPr>
          <p:cNvPr id="1026" name="Picture 2" descr="https://fbcdn-sphotos-a-a.akamaihd.net/hphotos-ak-xfa1/v/t1.0-9/1506908_1460828157508225_2792414171010630540_n.jpg?oh=0ba810890db4ef803a04e7973820e5f1&amp;oe=5518FCDE&amp;__gda__=1427273960_cb9d2cdcfc6fd18bfbda651b009ddd7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531" y="1447588"/>
            <a:ext cx="5727054" cy="4862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419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5900" y="207486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b="1" u="sng" dirty="0" smtClean="0"/>
              <a:t>www.grapevinecovandwarks.org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From all of us,</a:t>
            </a:r>
            <a:br>
              <a:rPr lang="en-GB" dirty="0" smtClean="0"/>
            </a:br>
            <a:r>
              <a:rPr lang="en-GB" dirty="0" smtClean="0"/>
              <a:t>thank you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8521700" y="6223000"/>
            <a:ext cx="34204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Registered charity no. 1107969</a:t>
            </a:r>
            <a:endParaRPr lang="en-GB" sz="2000" dirty="0"/>
          </a:p>
        </p:txBody>
      </p:sp>
      <p:sp>
        <p:nvSpPr>
          <p:cNvPr id="6" name="Rectangle 5"/>
          <p:cNvSpPr/>
          <p:nvPr/>
        </p:nvSpPr>
        <p:spPr>
          <a:xfrm>
            <a:off x="-130629" y="2374900"/>
            <a:ext cx="5295001" cy="4483100"/>
          </a:xfrm>
          <a:prstGeom prst="rect">
            <a:avLst/>
          </a:prstGeom>
          <a:blipFill dpi="0" rotWithShape="1">
            <a:blip r:embed="rId2" cstate="print">
              <a:alphaModFix amt="2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513702" r="-4002" b="-11640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5156" y="70644"/>
            <a:ext cx="2406968" cy="7143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2732" y="4678659"/>
            <a:ext cx="467319" cy="4673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2730" y="5955735"/>
            <a:ext cx="467320" cy="4673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2731" y="5317197"/>
            <a:ext cx="467319" cy="467319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613145" y="3130382"/>
            <a:ext cx="9144000" cy="419887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GB" sz="2400" dirty="0" smtClean="0"/>
          </a:p>
          <a:p>
            <a:pPr algn="l"/>
            <a:endParaRPr lang="en-GB" sz="2400" dirty="0"/>
          </a:p>
          <a:p>
            <a:pPr algn="l"/>
            <a:endParaRPr lang="en-GB" sz="2400" dirty="0" smtClean="0"/>
          </a:p>
          <a:p>
            <a:pPr algn="l"/>
            <a:endParaRPr lang="en-GB" sz="2400" dirty="0"/>
          </a:p>
          <a:p>
            <a:pPr algn="l"/>
            <a:endParaRPr lang="en-GB" sz="2400" dirty="0" smtClean="0"/>
          </a:p>
          <a:p>
            <a:pPr algn="l"/>
            <a:r>
              <a:rPr lang="en-GB" sz="2400" dirty="0" smtClean="0"/>
              <a:t>Grapevine </a:t>
            </a:r>
            <a:r>
              <a:rPr lang="en-GB" sz="2400" dirty="0" err="1" smtClean="0"/>
              <a:t>Cov</a:t>
            </a:r>
            <a:r>
              <a:rPr lang="en-GB" sz="2400" dirty="0" smtClean="0"/>
              <a:t> and </a:t>
            </a:r>
            <a:r>
              <a:rPr lang="en-GB" sz="2400" dirty="0" err="1" smtClean="0"/>
              <a:t>Warks</a:t>
            </a:r>
            <a:endParaRPr lang="en-GB" sz="2400" dirty="0" smtClean="0"/>
          </a:p>
          <a:p>
            <a:pPr algn="l"/>
            <a:endParaRPr lang="en-GB" sz="2400" dirty="0" smtClean="0"/>
          </a:p>
          <a:p>
            <a:pPr algn="l"/>
            <a:r>
              <a:rPr lang="en-GB" sz="2400" dirty="0"/>
              <a:t>@</a:t>
            </a:r>
            <a:r>
              <a:rPr lang="en-GB" sz="2400" dirty="0" err="1"/>
              <a:t>GrapevineCov</a:t>
            </a:r>
            <a:r>
              <a:rPr lang="en-GB" sz="2400" dirty="0"/>
              <a:t> @Grapevine YP @ Grapevine </a:t>
            </a:r>
            <a:r>
              <a:rPr lang="en-GB" sz="2400" dirty="0" smtClean="0"/>
              <a:t>FR</a:t>
            </a:r>
          </a:p>
          <a:p>
            <a:pPr algn="l"/>
            <a:endParaRPr lang="en-GB" sz="2400" dirty="0"/>
          </a:p>
          <a:p>
            <a:pPr algn="l"/>
            <a:r>
              <a:rPr lang="en-GB" sz="2400" dirty="0" smtClean="0"/>
              <a:t>Grapevine </a:t>
            </a:r>
            <a:r>
              <a:rPr lang="en-GB" sz="2400" dirty="0" err="1" smtClean="0"/>
              <a:t>Cov</a:t>
            </a:r>
            <a:r>
              <a:rPr lang="en-GB" sz="2400" dirty="0" smtClean="0"/>
              <a:t> and </a:t>
            </a:r>
            <a:r>
              <a:rPr lang="en-GB" sz="2400" dirty="0" err="1" smtClean="0"/>
              <a:t>Warks</a:t>
            </a:r>
            <a:endParaRPr lang="en-GB" sz="2400" dirty="0" smtClean="0"/>
          </a:p>
          <a:p>
            <a:pPr algn="l"/>
            <a:endParaRPr lang="en-GB" sz="2400" dirty="0" smtClean="0"/>
          </a:p>
          <a:p>
            <a:pPr algn="l"/>
            <a:endParaRPr lang="en-GB" sz="2400" dirty="0"/>
          </a:p>
          <a:p>
            <a:pPr algn="l"/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85398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21700" y="6223000"/>
            <a:ext cx="34204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Registered charity no. 1107969</a:t>
            </a:r>
            <a:endParaRPr lang="en-GB" sz="2000" dirty="0"/>
          </a:p>
        </p:txBody>
      </p:sp>
      <p:sp>
        <p:nvSpPr>
          <p:cNvPr id="6" name="Rectangle 5"/>
          <p:cNvSpPr/>
          <p:nvPr/>
        </p:nvSpPr>
        <p:spPr>
          <a:xfrm>
            <a:off x="-130629" y="2374900"/>
            <a:ext cx="5295001" cy="4483100"/>
          </a:xfrm>
          <a:prstGeom prst="rect">
            <a:avLst/>
          </a:prstGeom>
          <a:blipFill dpi="0" rotWithShape="1">
            <a:blip r:embed="rId2" cstate="print">
              <a:alphaModFix amt="2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513702" r="-4002" b="-11640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5156" y="70644"/>
            <a:ext cx="2406968" cy="714345"/>
          </a:xfrm>
          <a:prstGeom prst="rect">
            <a:avLst/>
          </a:prstGeom>
        </p:spPr>
      </p:pic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348086" y="784990"/>
            <a:ext cx="9144000" cy="5226512"/>
          </a:xfrm>
        </p:spPr>
        <p:txBody>
          <a:bodyPr>
            <a:noAutofit/>
          </a:bodyPr>
          <a:lstStyle/>
          <a:p>
            <a:r>
              <a:rPr lang="en-GB" sz="4400" dirty="0" smtClean="0"/>
              <a:t>Our Values</a:t>
            </a:r>
          </a:p>
          <a:p>
            <a:endParaRPr lang="en-GB" sz="32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200" dirty="0" smtClean="0"/>
              <a:t>A life that grows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200" dirty="0" smtClean="0"/>
              <a:t>Everyone has something to offer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200" dirty="0" smtClean="0"/>
              <a:t>Connections matter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200" dirty="0" smtClean="0"/>
              <a:t>Standing together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200" dirty="0" smtClean="0"/>
              <a:t>Passion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57774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21700" y="6223000"/>
            <a:ext cx="34204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Registered charity no. 1107969</a:t>
            </a:r>
            <a:endParaRPr lang="en-GB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5156" y="70644"/>
            <a:ext cx="2406968" cy="714345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703614" y="24062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GB" sz="9600" dirty="0">
                <a:latin typeface="Arial Rounded MT Bold" panose="020F0704030504030204" pitchFamily="34" charset="0"/>
              </a:rPr>
              <a:t>Connecting Parents</a:t>
            </a:r>
            <a:endParaRPr lang="en-GB" sz="9600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320927" y="2526591"/>
            <a:ext cx="9144000" cy="3696409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endParaRPr lang="en-GB" dirty="0" smtClean="0"/>
          </a:p>
          <a:p>
            <a:pPr algn="l">
              <a:lnSpc>
                <a:spcPct val="100000"/>
              </a:lnSpc>
            </a:pPr>
            <a:r>
              <a:rPr lang="en-GB" dirty="0" smtClean="0"/>
              <a:t>An </a:t>
            </a:r>
            <a:r>
              <a:rPr lang="en-GB" dirty="0"/>
              <a:t>holistic, community-powered advocacy service for parents with a learning disability in Coventry which will help them</a:t>
            </a:r>
            <a:r>
              <a:rPr lang="en-GB" dirty="0" smtClean="0"/>
              <a:t>:</a:t>
            </a:r>
          </a:p>
          <a:p>
            <a:pPr lvl="0" algn="l">
              <a:lnSpc>
                <a:spcPct val="100000"/>
              </a:lnSpc>
            </a:pPr>
            <a:r>
              <a:rPr lang="en-GB" dirty="0" smtClean="0"/>
              <a:t>become </a:t>
            </a:r>
            <a:r>
              <a:rPr lang="en-GB" dirty="0"/>
              <a:t>better parents</a:t>
            </a:r>
            <a:r>
              <a:rPr lang="en-GB" dirty="0" smtClean="0"/>
              <a:t>;</a:t>
            </a:r>
          </a:p>
          <a:p>
            <a:pPr lvl="0" algn="l">
              <a:lnSpc>
                <a:spcPct val="100000"/>
              </a:lnSpc>
            </a:pPr>
            <a:r>
              <a:rPr lang="en-GB" dirty="0" smtClean="0"/>
              <a:t>navigate </a:t>
            </a:r>
            <a:r>
              <a:rPr lang="en-GB" dirty="0"/>
              <a:t>social care’s risk averse approach to giving them the chance ; and</a:t>
            </a:r>
          </a:p>
          <a:p>
            <a:pPr lvl="0" algn="l">
              <a:lnSpc>
                <a:spcPct val="100000"/>
              </a:lnSpc>
            </a:pPr>
            <a:r>
              <a:rPr lang="en-GB" dirty="0"/>
              <a:t>build stronger connections with their communities.</a:t>
            </a:r>
          </a:p>
          <a:p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73161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21700" y="6223000"/>
            <a:ext cx="34204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Registered charity no. 1107969</a:t>
            </a:r>
            <a:endParaRPr lang="en-GB" sz="2000" dirty="0"/>
          </a:p>
        </p:txBody>
      </p:sp>
      <p:sp>
        <p:nvSpPr>
          <p:cNvPr id="6" name="Rectangle 5"/>
          <p:cNvSpPr/>
          <p:nvPr/>
        </p:nvSpPr>
        <p:spPr>
          <a:xfrm>
            <a:off x="-130629" y="2374900"/>
            <a:ext cx="5295001" cy="4483100"/>
          </a:xfrm>
          <a:prstGeom prst="rect">
            <a:avLst/>
          </a:prstGeom>
          <a:blipFill dpi="0" rotWithShape="1">
            <a:blip r:embed="rId2" cstate="print">
              <a:alphaModFix amt="2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513702" r="-4002" b="-11640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5156" y="70644"/>
            <a:ext cx="2406968" cy="714345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384300" y="250936"/>
            <a:ext cx="9144000" cy="1162667"/>
          </a:xfrm>
        </p:spPr>
        <p:txBody>
          <a:bodyPr>
            <a:normAutofit/>
          </a:bodyPr>
          <a:lstStyle/>
          <a:p>
            <a:r>
              <a:rPr lang="en-GB" sz="4000" b="1" dirty="0" smtClean="0"/>
              <a:t>How have we developed the project?</a:t>
            </a:r>
            <a:endParaRPr lang="en-GB" sz="4000" b="1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384300" y="2154725"/>
            <a:ext cx="9144000" cy="4562945"/>
          </a:xfrm>
        </p:spPr>
        <p:txBody>
          <a:bodyPr>
            <a:noAutofit/>
          </a:bodyPr>
          <a:lstStyle/>
          <a:p>
            <a:pPr algn="l"/>
            <a:endParaRPr lang="en-GB" sz="2800" dirty="0" smtClean="0"/>
          </a:p>
          <a:p>
            <a:pPr algn="l"/>
            <a:r>
              <a:rPr lang="en-GB" sz="2800" dirty="0" smtClean="0"/>
              <a:t>Motivation </a:t>
            </a:r>
            <a:r>
              <a:rPr lang="en-GB" sz="2800" dirty="0"/>
              <a:t>for the project has been from our own experience in supporting parents with learning disabilities</a:t>
            </a:r>
            <a:r>
              <a:rPr lang="en-GB" sz="2800" dirty="0" smtClean="0"/>
              <a:t>.</a:t>
            </a:r>
          </a:p>
          <a:p>
            <a:pPr algn="l"/>
            <a:endParaRPr lang="en-GB" sz="2800" dirty="0"/>
          </a:p>
          <a:p>
            <a:pPr algn="l"/>
            <a:r>
              <a:rPr lang="en-GB" sz="2800" dirty="0" smtClean="0"/>
              <a:t> </a:t>
            </a:r>
            <a:r>
              <a:rPr lang="en-GB" sz="2800" dirty="0"/>
              <a:t>It’s </a:t>
            </a:r>
            <a:r>
              <a:rPr lang="en-GB" sz="2800" dirty="0" smtClean="0"/>
              <a:t>our </a:t>
            </a:r>
            <a:r>
              <a:rPr lang="en-GB" sz="2800" dirty="0"/>
              <a:t>experience of working closely with parents and professionals and trialling different, ‘beyond’ advocacy ways of helping </a:t>
            </a:r>
            <a:r>
              <a:rPr lang="en-GB" sz="2800" dirty="0" smtClean="0"/>
              <a:t>parents, </a:t>
            </a:r>
            <a:r>
              <a:rPr lang="en-GB" sz="2800" dirty="0"/>
              <a:t>that forms the foundation and the vision for </a:t>
            </a:r>
            <a:r>
              <a:rPr lang="en-GB" sz="2800" dirty="0" smtClean="0"/>
              <a:t>this project.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680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21700" y="6223000"/>
            <a:ext cx="34204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Registered charity no. 1107969</a:t>
            </a:r>
            <a:endParaRPr lang="en-GB" sz="2000" dirty="0"/>
          </a:p>
        </p:txBody>
      </p:sp>
      <p:sp>
        <p:nvSpPr>
          <p:cNvPr id="6" name="Rectangle 5"/>
          <p:cNvSpPr/>
          <p:nvPr/>
        </p:nvSpPr>
        <p:spPr>
          <a:xfrm>
            <a:off x="68547" y="2456381"/>
            <a:ext cx="5295001" cy="4483100"/>
          </a:xfrm>
          <a:prstGeom prst="rect">
            <a:avLst/>
          </a:prstGeom>
          <a:blipFill dpi="0" rotWithShape="1">
            <a:blip r:embed="rId2" cstate="print">
              <a:alphaModFix amt="2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513702" r="-4002" b="-11640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5156" y="70644"/>
            <a:ext cx="2406968" cy="714345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712668" y="597530"/>
            <a:ext cx="9144000" cy="805758"/>
          </a:xfrm>
        </p:spPr>
        <p:txBody>
          <a:bodyPr>
            <a:normAutofit/>
          </a:bodyPr>
          <a:lstStyle/>
          <a:p>
            <a:r>
              <a:rPr lang="en-GB" sz="4400" dirty="0" smtClean="0">
                <a:latin typeface="Arial Rounded MT Bold" panose="020F0704030504030204" pitchFamily="34" charset="0"/>
              </a:rPr>
              <a:t>Who is Connecting Parents for?</a:t>
            </a:r>
            <a:endParaRPr lang="en-GB" sz="4400" dirty="0">
              <a:latin typeface="Arial Rounded MT Bold" panose="020F0704030504030204" pitchFamily="34" charset="0"/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384300" y="1403289"/>
            <a:ext cx="9144000" cy="4916030"/>
          </a:xfrm>
        </p:spPr>
        <p:txBody>
          <a:bodyPr>
            <a:noAutofit/>
          </a:bodyPr>
          <a:lstStyle/>
          <a:p>
            <a:r>
              <a:rPr lang="en-GB" sz="2200" b="1" i="1" dirty="0"/>
              <a:t>Parents</a:t>
            </a:r>
          </a:p>
          <a:p>
            <a:pPr algn="l"/>
            <a:r>
              <a:rPr lang="en-GB" sz="2200" dirty="0"/>
              <a:t>Connecting Parents will reach two types of parents or pregnant women with learning disabilities:</a:t>
            </a:r>
          </a:p>
          <a:p>
            <a:pPr lvl="0" algn="l"/>
            <a:r>
              <a:rPr lang="en-GB" sz="2200" dirty="0"/>
              <a:t>those whose severity of learning disability prevents them from becoming competent parents; and</a:t>
            </a:r>
          </a:p>
          <a:p>
            <a:pPr lvl="0" algn="l"/>
            <a:r>
              <a:rPr lang="en-GB" sz="2200" dirty="0"/>
              <a:t>those who have a less severe learning disability but have an educational, environmental or social deficit that affects their ability to parent and increases their likelihood of becoming stuck in a cycle of repeated pregnancies and adoptions</a:t>
            </a:r>
          </a:p>
          <a:p>
            <a:pPr algn="l"/>
            <a:r>
              <a:rPr lang="en-GB" sz="2200" dirty="0"/>
              <a:t>Parents will be experiencing one or more of the following: </a:t>
            </a:r>
          </a:p>
          <a:p>
            <a:pPr lvl="0" algn="l"/>
            <a:r>
              <a:rPr lang="en-GB" sz="2200" dirty="0"/>
              <a:t>pregnancy;</a:t>
            </a:r>
          </a:p>
          <a:p>
            <a:pPr lvl="0" algn="l"/>
            <a:r>
              <a:rPr lang="en-GB" sz="2200" dirty="0"/>
              <a:t>involvement in childcare/court proceedings; and</a:t>
            </a:r>
          </a:p>
          <a:p>
            <a:pPr lvl="0" algn="l"/>
            <a:r>
              <a:rPr lang="en-GB" sz="2200" dirty="0"/>
              <a:t>rebuilding their life after adoption of a child</a:t>
            </a:r>
          </a:p>
        </p:txBody>
      </p:sp>
    </p:spTree>
    <p:extLst>
      <p:ext uri="{BB962C8B-B14F-4D97-AF65-F5344CB8AC3E}">
        <p14:creationId xmlns:p14="http://schemas.microsoft.com/office/powerpoint/2010/main" val="200264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30629" y="2374900"/>
            <a:ext cx="5295001" cy="4483100"/>
          </a:xfrm>
          <a:prstGeom prst="rect">
            <a:avLst/>
          </a:prstGeom>
          <a:blipFill dpi="0" rotWithShape="1">
            <a:blip r:embed="rId2" cstate="print">
              <a:alphaModFix amt="2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513702" r="-4002" b="-11640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3614" y="240620"/>
            <a:ext cx="9144000" cy="746208"/>
          </a:xfrm>
        </p:spPr>
        <p:txBody>
          <a:bodyPr>
            <a:normAutofit/>
          </a:bodyPr>
          <a:lstStyle/>
          <a:p>
            <a:r>
              <a:rPr lang="en-GB" sz="4400" b="1" dirty="0" smtClean="0"/>
              <a:t>Volunteers</a:t>
            </a:r>
            <a:endParaRPr lang="en-GB" sz="4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4300" y="1156804"/>
            <a:ext cx="9144000" cy="4999552"/>
          </a:xfrm>
        </p:spPr>
        <p:txBody>
          <a:bodyPr>
            <a:noAutofit/>
          </a:bodyPr>
          <a:lstStyle/>
          <a:p>
            <a:endParaRPr lang="en-GB" sz="3200" dirty="0" smtClean="0"/>
          </a:p>
          <a:p>
            <a:pPr algn="l"/>
            <a:r>
              <a:rPr lang="en-GB" dirty="0" smtClean="0"/>
              <a:t>Connecting </a:t>
            </a:r>
            <a:r>
              <a:rPr lang="en-GB" dirty="0"/>
              <a:t>Parents will be delivered through a network of volunteer advocates, parents who will be trained to speak up for parents, teach them parenting skills and help them build connections to their community and other parents. </a:t>
            </a:r>
            <a:endParaRPr lang="en-GB" dirty="0" smtClean="0"/>
          </a:p>
          <a:p>
            <a:pPr algn="l"/>
            <a:endParaRPr lang="en-GB" dirty="0"/>
          </a:p>
          <a:p>
            <a:pPr algn="l"/>
            <a:r>
              <a:rPr lang="en-GB" dirty="0" smtClean="0"/>
              <a:t>They </a:t>
            </a:r>
            <a:r>
              <a:rPr lang="en-GB" dirty="0"/>
              <a:t>will be fully supported by Grapevine and, in particular, our professional advocacy service will still be on hand to help meet their need for professional representation in child care proceedings.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521700" y="6223000"/>
            <a:ext cx="34204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Registered charity no. 1107969</a:t>
            </a:r>
            <a:endParaRPr lang="en-GB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5156" y="70644"/>
            <a:ext cx="2406968" cy="714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73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30629" y="2374900"/>
            <a:ext cx="5295001" cy="4483100"/>
          </a:xfrm>
          <a:prstGeom prst="rect">
            <a:avLst/>
          </a:prstGeom>
          <a:blipFill dpi="0" rotWithShape="1">
            <a:blip r:embed="rId2" cstate="print">
              <a:alphaModFix amt="2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513702" r="-4002" b="-11640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3614" y="240620"/>
            <a:ext cx="9144000" cy="963491"/>
          </a:xfrm>
        </p:spPr>
        <p:txBody>
          <a:bodyPr>
            <a:normAutofit/>
          </a:bodyPr>
          <a:lstStyle/>
          <a:p>
            <a:r>
              <a:rPr lang="en-GB" sz="4400" b="1" dirty="0" smtClean="0"/>
              <a:t>Outcomes for Parents</a:t>
            </a:r>
            <a:endParaRPr lang="en-GB" sz="4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4300" y="1285591"/>
            <a:ext cx="9144000" cy="4825497"/>
          </a:xfrm>
        </p:spPr>
        <p:txBody>
          <a:bodyPr>
            <a:noAutofit/>
          </a:bodyPr>
          <a:lstStyle/>
          <a:p>
            <a:pPr lvl="0" algn="l"/>
            <a:endParaRPr lang="en-GB" dirty="0" smtClean="0"/>
          </a:p>
          <a:p>
            <a:pPr lvl="0" algn="l"/>
            <a:r>
              <a:rPr lang="en-GB" dirty="0" smtClean="0"/>
              <a:t>More </a:t>
            </a:r>
            <a:r>
              <a:rPr lang="en-GB" dirty="0"/>
              <a:t>positive relationships with people in their community</a:t>
            </a:r>
          </a:p>
          <a:p>
            <a:pPr lvl="0" algn="l"/>
            <a:r>
              <a:rPr lang="en-GB" dirty="0"/>
              <a:t>Better parenting skills</a:t>
            </a:r>
          </a:p>
          <a:p>
            <a:pPr lvl="0" algn="l"/>
            <a:r>
              <a:rPr lang="en-GB" dirty="0"/>
              <a:t>Ability to make more positive choices about relationships and becoming pregnant (averting the cycle of unplanned pregnancy and adoption) </a:t>
            </a:r>
          </a:p>
          <a:p>
            <a:pPr lvl="0" algn="l"/>
            <a:r>
              <a:rPr lang="en-GB" dirty="0"/>
              <a:t>Greater resilience to negative experiences of parenthood</a:t>
            </a:r>
          </a:p>
          <a:p>
            <a:pPr lvl="0" algn="l"/>
            <a:r>
              <a:rPr lang="en-GB" dirty="0"/>
              <a:t>Increased self esteem, improved self-care and life skills, and a greater ability to speak up for themselves, challenge and speak more knowledgably for and about their children</a:t>
            </a:r>
          </a:p>
          <a:p>
            <a:pPr lvl="0" algn="l"/>
            <a:r>
              <a:rPr lang="en-GB" dirty="0"/>
              <a:t>Reduced likelihood of childcare proceedings </a:t>
            </a:r>
            <a:r>
              <a:rPr lang="en-GB" dirty="0" smtClean="0"/>
              <a:t>and </a:t>
            </a:r>
            <a:r>
              <a:rPr lang="en-GB" dirty="0"/>
              <a:t>the number of adoptions for target group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521700" y="6223000"/>
            <a:ext cx="34204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Registered charity no. 1107969</a:t>
            </a:r>
            <a:endParaRPr lang="en-GB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5156" y="70644"/>
            <a:ext cx="2406968" cy="714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77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30629" y="2374900"/>
            <a:ext cx="5295001" cy="4483100"/>
          </a:xfrm>
          <a:prstGeom prst="rect">
            <a:avLst/>
          </a:prstGeom>
          <a:blipFill dpi="0" rotWithShape="1">
            <a:blip r:embed="rId2" cstate="print">
              <a:alphaModFix amt="2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513702" r="-4002" b="-11640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4300" y="240620"/>
            <a:ext cx="9144000" cy="876980"/>
          </a:xfrm>
        </p:spPr>
        <p:txBody>
          <a:bodyPr>
            <a:normAutofit/>
          </a:bodyPr>
          <a:lstStyle/>
          <a:p>
            <a:r>
              <a:rPr lang="en-GB" sz="4000" b="1" dirty="0" smtClean="0"/>
              <a:t>Outcomes for professional practice</a:t>
            </a:r>
            <a:endParaRPr lang="en-GB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4300" y="1287576"/>
            <a:ext cx="9144000" cy="4732978"/>
          </a:xfrm>
        </p:spPr>
        <p:txBody>
          <a:bodyPr>
            <a:noAutofit/>
          </a:bodyPr>
          <a:lstStyle/>
          <a:p>
            <a:pPr lvl="0"/>
            <a:endParaRPr lang="en-GB" dirty="0" smtClean="0"/>
          </a:p>
          <a:p>
            <a:pPr lvl="0"/>
            <a:endParaRPr lang="en-GB" dirty="0"/>
          </a:p>
          <a:p>
            <a:pPr lvl="0" algn="l"/>
            <a:r>
              <a:rPr lang="en-GB" dirty="0" smtClean="0"/>
              <a:t>More </a:t>
            </a:r>
            <a:r>
              <a:rPr lang="en-GB" dirty="0"/>
              <a:t>effective communication and understanding between professionals and parents</a:t>
            </a:r>
          </a:p>
          <a:p>
            <a:pPr lvl="0" algn="l"/>
            <a:r>
              <a:rPr lang="en-GB" dirty="0"/>
              <a:t>Increased awareness of isolation experienced by parents with learning disabilities leading increased understanding of how  to reduce parental isolation and increase resilience</a:t>
            </a:r>
          </a:p>
          <a:p>
            <a:pPr lvl="0" algn="l"/>
            <a:r>
              <a:rPr lang="en-GB" dirty="0"/>
              <a:t>Reduced crisis workloads and better understanding of parents’ needs at times of crisis</a:t>
            </a:r>
          </a:p>
          <a:p>
            <a:pPr lvl="0" algn="l"/>
            <a:r>
              <a:rPr lang="en-GB" dirty="0"/>
              <a:t>Improved flow of communication and reporting between professionals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8521700" y="6223000"/>
            <a:ext cx="34204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Registered charity no. 1107969</a:t>
            </a:r>
            <a:endParaRPr lang="en-GB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5156" y="70644"/>
            <a:ext cx="2406968" cy="714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69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30629" y="2374900"/>
            <a:ext cx="5295001" cy="4483100"/>
          </a:xfrm>
          <a:prstGeom prst="rect">
            <a:avLst/>
          </a:prstGeom>
          <a:blipFill dpi="0" rotWithShape="1">
            <a:blip r:embed="rId2" cstate="print">
              <a:alphaModFix amt="2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513702" r="-4002" b="-11640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6259" y="243815"/>
            <a:ext cx="9144000" cy="800529"/>
          </a:xfrm>
        </p:spPr>
        <p:txBody>
          <a:bodyPr>
            <a:normAutofit/>
          </a:bodyPr>
          <a:lstStyle/>
          <a:p>
            <a:r>
              <a:rPr lang="en-GB" sz="4400" b="1" dirty="0" smtClean="0"/>
              <a:t>One to one support</a:t>
            </a:r>
            <a:endParaRPr lang="en-GB" sz="4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4300" y="1217516"/>
            <a:ext cx="9144000" cy="5074642"/>
          </a:xfrm>
        </p:spPr>
        <p:txBody>
          <a:bodyPr>
            <a:noAutofit/>
          </a:bodyPr>
          <a:lstStyle/>
          <a:p>
            <a:endParaRPr lang="en-GB" b="1" i="1" dirty="0" smtClean="0"/>
          </a:p>
          <a:p>
            <a:endParaRPr lang="en-GB" b="1" i="1" dirty="0"/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8521700" y="6223000"/>
            <a:ext cx="34204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Registered charity no. 1107969</a:t>
            </a:r>
            <a:endParaRPr lang="en-GB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5156" y="70644"/>
            <a:ext cx="2406968" cy="71434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06171" y="1217515"/>
            <a:ext cx="10755516" cy="5291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GB" sz="2400" dirty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Volunteer advocates will provide long term, regular face-to-face support to pregnant mothers and parents with learning disabilities in the following ways: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685800" algn="l"/>
              </a:tabLst>
            </a:pPr>
            <a:r>
              <a:rPr lang="en-GB" sz="2400" b="1" dirty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Provision of long term listening, non-judgemental support</a:t>
            </a:r>
            <a:r>
              <a:rPr lang="en-GB" sz="2400" dirty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so that parents have space to explore issues and develop their approach to being a parent. 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685800" algn="l"/>
              </a:tabLst>
            </a:pPr>
            <a:r>
              <a:rPr lang="en-GB" sz="2400" b="1" dirty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Moral support and help to manage professional visits</a:t>
            </a:r>
            <a:r>
              <a:rPr lang="en-GB" sz="2400" dirty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from midwives, health visitors and social workers </a:t>
            </a:r>
            <a:r>
              <a:rPr lang="en-GB" sz="2400" dirty="0" err="1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etc</a:t>
            </a:r>
            <a:r>
              <a:rPr lang="en-GB" sz="2400" dirty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, helping them to understand what professionals are telling them and how to ask questions.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685800" algn="l"/>
              </a:tabLst>
            </a:pPr>
            <a:r>
              <a:rPr lang="en-GB" sz="2400" b="1" dirty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Teaching parenting </a:t>
            </a:r>
            <a:r>
              <a:rPr lang="en-GB" sz="2400" b="1" dirty="0" err="1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skills</a:t>
            </a:r>
            <a:r>
              <a:rPr lang="en-GB" sz="2400" dirty="0" err="1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through</a:t>
            </a:r>
            <a:r>
              <a:rPr lang="en-GB" sz="2400" dirty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role modelling effective parenting and sharing their own experience. 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685800" algn="l"/>
              </a:tabLst>
            </a:pPr>
            <a:r>
              <a:rPr lang="en-GB" sz="2400" b="1" dirty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Teaching self-care skills</a:t>
            </a:r>
            <a:endParaRPr lang="en-GB" sz="2400" dirty="0"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685800" algn="l"/>
              </a:tabLst>
            </a:pPr>
            <a:r>
              <a:rPr lang="en-GB" sz="2400" b="1" dirty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Help to build community connections and be socially active.</a:t>
            </a:r>
            <a:endParaRPr lang="en-GB" sz="2400" dirty="0"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  <a:tabLst>
                <a:tab pos="685800" algn="l"/>
              </a:tabLst>
            </a:pPr>
            <a:r>
              <a:rPr lang="en-GB" sz="2400" b="1" dirty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Childcare proceedings and post-adoption support</a:t>
            </a:r>
            <a:endParaRPr lang="en-GB" sz="2400" dirty="0">
              <a:effectLst/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00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1245</TotalTime>
  <Words>780</Words>
  <Application>Microsoft Office PowerPoint</Application>
  <PresentationFormat>Widescreen</PresentationFormat>
  <Paragraphs>100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SimSun</vt:lpstr>
      <vt:lpstr>Arial</vt:lpstr>
      <vt:lpstr>Arial Rounded MT Bold</vt:lpstr>
      <vt:lpstr>Calibri</vt:lpstr>
      <vt:lpstr>Calibri Light</vt:lpstr>
      <vt:lpstr>Symbol</vt:lpstr>
      <vt:lpstr>Office Theme</vt:lpstr>
      <vt:lpstr>PowerPoint Presentation</vt:lpstr>
      <vt:lpstr>PowerPoint Presentation</vt:lpstr>
      <vt:lpstr>Connecting Parents</vt:lpstr>
      <vt:lpstr>How have we developed the project?</vt:lpstr>
      <vt:lpstr>Who is Connecting Parents for?</vt:lpstr>
      <vt:lpstr>Volunteers</vt:lpstr>
      <vt:lpstr>Outcomes for Parents</vt:lpstr>
      <vt:lpstr>Outcomes for professional practice</vt:lpstr>
      <vt:lpstr>One to one support</vt:lpstr>
      <vt:lpstr>Monthly support groups</vt:lpstr>
      <vt:lpstr>After the project</vt:lpstr>
      <vt:lpstr>Sarah’s Story</vt:lpstr>
      <vt:lpstr>  www.grapevinecovandwarks.org  From all of us, thank you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Kirstie Nichols</dc:creator>
  <cp:lastModifiedBy>Rebecca Taylor</cp:lastModifiedBy>
  <cp:revision>22</cp:revision>
  <dcterms:created xsi:type="dcterms:W3CDTF">2014-01-09T12:29:53Z</dcterms:created>
  <dcterms:modified xsi:type="dcterms:W3CDTF">2014-11-17T15:27:19Z</dcterms:modified>
</cp:coreProperties>
</file>